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5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00"/>
    <a:srgbClr val="E6B9B9"/>
    <a:srgbClr val="FFF8C2"/>
    <a:srgbClr val="ACCED7"/>
    <a:srgbClr val="CD0C20"/>
    <a:srgbClr val="4F81BD"/>
    <a:srgbClr val="0432FF"/>
    <a:srgbClr val="FFD7F8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245"/>
    <p:restoredTop sz="94775"/>
  </p:normalViewPr>
  <p:slideViewPr>
    <p:cSldViewPr snapToGrid="0">
      <p:cViewPr varScale="1">
        <p:scale>
          <a:sx n="108" d="100"/>
          <a:sy n="108" d="100"/>
        </p:scale>
        <p:origin x="3264" y="19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7" d="100"/>
        <a:sy n="127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2024/10/19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図 71">
            <a:extLst>
              <a:ext uri="{FF2B5EF4-FFF2-40B4-BE49-F238E27FC236}">
                <a16:creationId xmlns:a16="http://schemas.microsoft.com/office/drawing/2014/main" id="{EB130AD7-B50E-2FDF-CD6B-67A978AE4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00790" y="7761316"/>
            <a:ext cx="1066147" cy="644847"/>
          </a:xfrm>
          <a:prstGeom prst="rect">
            <a:avLst/>
          </a:prstGeom>
        </p:spPr>
      </p:pic>
      <p:sp>
        <p:nvSpPr>
          <p:cNvPr id="26" name="テキスト ボックス 25">
            <a:extLst>
              <a:ext uri="{FF2B5EF4-FFF2-40B4-BE49-F238E27FC236}">
                <a16:creationId xmlns:a16="http://schemas.microsoft.com/office/drawing/2014/main" id="{DD4D79E6-37E3-7344-718B-A12AA084929D}"/>
              </a:ext>
            </a:extLst>
          </p:cNvPr>
          <p:cNvSpPr txBox="1"/>
          <p:nvPr/>
        </p:nvSpPr>
        <p:spPr>
          <a:xfrm>
            <a:off x="383540" y="6153947"/>
            <a:ext cx="24891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6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kumimoji="1" lang="ja-JP" altLang="en-US" sz="16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0" name="図 29">
            <a:extLst>
              <a:ext uri="{FF2B5EF4-FFF2-40B4-BE49-F238E27FC236}">
                <a16:creationId xmlns:a16="http://schemas.microsoft.com/office/drawing/2014/main" id="{58607B08-912C-30D7-AC0D-7C8305F6BC1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38495"/>
          <a:stretch/>
        </p:blipFill>
        <p:spPr>
          <a:xfrm>
            <a:off x="599247" y="6465812"/>
            <a:ext cx="2720341" cy="1315649"/>
          </a:xfrm>
          <a:prstGeom prst="rect">
            <a:avLst/>
          </a:prstGeom>
        </p:spPr>
      </p:pic>
      <p:pic>
        <p:nvPicPr>
          <p:cNvPr id="31" name="図 30">
            <a:extLst>
              <a:ext uri="{FF2B5EF4-FFF2-40B4-BE49-F238E27FC236}">
                <a16:creationId xmlns:a16="http://schemas.microsoft.com/office/drawing/2014/main" id="{77329F96-3CBC-E581-B726-AC425FFEEB4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7133"/>
          <a:stretch/>
        </p:blipFill>
        <p:spPr>
          <a:xfrm>
            <a:off x="1552339" y="7765419"/>
            <a:ext cx="909712" cy="823335"/>
          </a:xfrm>
          <a:prstGeom prst="rect">
            <a:avLst/>
          </a:prstGeom>
        </p:spPr>
      </p:pic>
      <p:sp>
        <p:nvSpPr>
          <p:cNvPr id="32" name="テキスト ボックス 31">
            <a:extLst>
              <a:ext uri="{FF2B5EF4-FFF2-40B4-BE49-F238E27FC236}">
                <a16:creationId xmlns:a16="http://schemas.microsoft.com/office/drawing/2014/main" id="{A2D90003-DF6E-DC1A-566E-F9B80A1775D7}"/>
              </a:ext>
            </a:extLst>
          </p:cNvPr>
          <p:cNvSpPr txBox="1"/>
          <p:nvPr/>
        </p:nvSpPr>
        <p:spPr>
          <a:xfrm>
            <a:off x="632459" y="6227165"/>
            <a:ext cx="2782360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Faba bean necrotic stunt virus (PDB ID 6S44)</a:t>
            </a:r>
            <a:endParaRPr lang="ja-JP" altLang="en-US" sz="105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3" name="図 32">
            <a:extLst>
              <a:ext uri="{FF2B5EF4-FFF2-40B4-BE49-F238E27FC236}">
                <a16:creationId xmlns:a16="http://schemas.microsoft.com/office/drawing/2014/main" id="{4302B076-84D6-376A-B0B1-92F3ECF23B21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6297" t="302" r="25359" b="1218"/>
          <a:stretch/>
        </p:blipFill>
        <p:spPr>
          <a:xfrm>
            <a:off x="3530598" y="6471189"/>
            <a:ext cx="1306845" cy="1302457"/>
          </a:xfrm>
          <a:prstGeom prst="rect">
            <a:avLst/>
          </a:prstGeom>
        </p:spPr>
      </p:pic>
      <p:pic>
        <p:nvPicPr>
          <p:cNvPr id="34" name="図 33">
            <a:extLst>
              <a:ext uri="{FF2B5EF4-FFF2-40B4-BE49-F238E27FC236}">
                <a16:creationId xmlns:a16="http://schemas.microsoft.com/office/drawing/2014/main" id="{98089868-024B-EFE2-5696-71E74BA2EAF7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7425" t="9414" r="14691" b="9563"/>
          <a:stretch/>
        </p:blipFill>
        <p:spPr>
          <a:xfrm>
            <a:off x="4864300" y="6465812"/>
            <a:ext cx="1322527" cy="1315649"/>
          </a:xfrm>
          <a:prstGeom prst="rect">
            <a:avLst/>
          </a:prstGeom>
        </p:spPr>
      </p:pic>
      <p:sp>
        <p:nvSpPr>
          <p:cNvPr id="36" name="円/楕円 35">
            <a:extLst>
              <a:ext uri="{FF2B5EF4-FFF2-40B4-BE49-F238E27FC236}">
                <a16:creationId xmlns:a16="http://schemas.microsoft.com/office/drawing/2014/main" id="{1D89C92B-3C10-D27F-A0FB-24BFAD5F42B5}"/>
              </a:ext>
            </a:extLst>
          </p:cNvPr>
          <p:cNvSpPr/>
          <p:nvPr/>
        </p:nvSpPr>
        <p:spPr>
          <a:xfrm>
            <a:off x="4978400" y="8362950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7" name="円/楕円 36">
            <a:extLst>
              <a:ext uri="{FF2B5EF4-FFF2-40B4-BE49-F238E27FC236}">
                <a16:creationId xmlns:a16="http://schemas.microsoft.com/office/drawing/2014/main" id="{BA07EA4E-0F8E-27B5-1798-795CBF3F533A}"/>
              </a:ext>
            </a:extLst>
          </p:cNvPr>
          <p:cNvSpPr/>
          <p:nvPr/>
        </p:nvSpPr>
        <p:spPr>
          <a:xfrm>
            <a:off x="1676400" y="8042275"/>
            <a:ext cx="45719" cy="45719"/>
          </a:xfrm>
          <a:prstGeom prst="ellipse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8" name="テキスト ボックス 37">
            <a:extLst>
              <a:ext uri="{FF2B5EF4-FFF2-40B4-BE49-F238E27FC236}">
                <a16:creationId xmlns:a16="http://schemas.microsoft.com/office/drawing/2014/main" id="{69FCE49B-D28D-F640-A366-ACFBA1270110}"/>
              </a:ext>
            </a:extLst>
          </p:cNvPr>
          <p:cNvSpPr txBox="1"/>
          <p:nvPr/>
        </p:nvSpPr>
        <p:spPr>
          <a:xfrm>
            <a:off x="1995804" y="7816836"/>
            <a:ext cx="6399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en-US" altLang="ja-JP" sz="9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ile shape</a:t>
            </a:r>
            <a:endParaRPr kumimoji="1" lang="ja-JP" altLang="en-US" sz="90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9" name="テキスト ボックス 38">
            <a:extLst>
              <a:ext uri="{FF2B5EF4-FFF2-40B4-BE49-F238E27FC236}">
                <a16:creationId xmlns:a16="http://schemas.microsoft.com/office/drawing/2014/main" id="{F89159E6-F47C-5DC5-C3E6-38FA7817886D}"/>
              </a:ext>
            </a:extLst>
          </p:cNvPr>
          <p:cNvSpPr txBox="1"/>
          <p:nvPr/>
        </p:nvSpPr>
        <p:spPr>
          <a:xfrm>
            <a:off x="5230845" y="7897658"/>
            <a:ext cx="639919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9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</a:t>
            </a:r>
            <a:r>
              <a:rPr kumimoji="1" lang="en-US" altLang="ja-JP" sz="900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ile shape</a:t>
            </a:r>
            <a:endParaRPr kumimoji="1" lang="ja-JP" altLang="en-US" sz="90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9CD8821A-9E05-0B19-AC21-A6B47B16620A}"/>
              </a:ext>
            </a:extLst>
          </p:cNvPr>
          <p:cNvSpPr txBox="1"/>
          <p:nvPr/>
        </p:nvSpPr>
        <p:spPr>
          <a:xfrm>
            <a:off x="4518925" y="7845465"/>
            <a:ext cx="569387" cy="302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780"/>
              </a:lnSpc>
            </a:pPr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junction</a:t>
            </a:r>
          </a:p>
          <a:p>
            <a:pPr>
              <a:lnSpc>
                <a:spcPts val="780"/>
              </a:lnSpc>
            </a:pPr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</a:t>
            </a:r>
            <a:endParaRPr kumimoji="1" lang="ja-JP" altLang="en-US" sz="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3" name="直線矢印コネクタ 42">
            <a:extLst>
              <a:ext uri="{FF2B5EF4-FFF2-40B4-BE49-F238E27FC236}">
                <a16:creationId xmlns:a16="http://schemas.microsoft.com/office/drawing/2014/main" id="{43C878C7-ABC3-D40C-A4C4-B641261AB491}"/>
              </a:ext>
            </a:extLst>
          </p:cNvPr>
          <p:cNvCxnSpPr>
            <a:cxnSpLocks/>
            <a:endCxn id="36" idx="1"/>
          </p:cNvCxnSpPr>
          <p:nvPr/>
        </p:nvCxnSpPr>
        <p:spPr>
          <a:xfrm>
            <a:off x="4781550" y="8077200"/>
            <a:ext cx="203545" cy="292445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6" name="テキスト ボックス 45">
            <a:extLst>
              <a:ext uri="{FF2B5EF4-FFF2-40B4-BE49-F238E27FC236}">
                <a16:creationId xmlns:a16="http://schemas.microsoft.com/office/drawing/2014/main" id="{C035F04E-163B-BE17-E116-F61E7063D11B}"/>
              </a:ext>
            </a:extLst>
          </p:cNvPr>
          <p:cNvSpPr txBox="1"/>
          <p:nvPr/>
        </p:nvSpPr>
        <p:spPr>
          <a:xfrm>
            <a:off x="918912" y="7897658"/>
            <a:ext cx="569387" cy="30232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ts val="780"/>
              </a:lnSpc>
            </a:pPr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junction</a:t>
            </a:r>
          </a:p>
          <a:p>
            <a:pPr>
              <a:lnSpc>
                <a:spcPts val="780"/>
              </a:lnSpc>
            </a:pPr>
            <a:r>
              <a:rPr lang="en-US" altLang="ja-JP" sz="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point</a:t>
            </a:r>
            <a:endParaRPr kumimoji="1" lang="ja-JP" altLang="en-US" sz="9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47" name="直線矢印コネクタ 46">
            <a:extLst>
              <a:ext uri="{FF2B5EF4-FFF2-40B4-BE49-F238E27FC236}">
                <a16:creationId xmlns:a16="http://schemas.microsoft.com/office/drawing/2014/main" id="{C40C6514-9942-03A3-4B96-2E3E836DF58D}"/>
              </a:ext>
            </a:extLst>
          </p:cNvPr>
          <p:cNvCxnSpPr>
            <a:cxnSpLocks/>
            <a:endCxn id="37" idx="2"/>
          </p:cNvCxnSpPr>
          <p:nvPr/>
        </p:nvCxnSpPr>
        <p:spPr>
          <a:xfrm flipV="1">
            <a:off x="1327859" y="8065135"/>
            <a:ext cx="348541" cy="19761"/>
          </a:xfrm>
          <a:prstGeom prst="straightConnector1">
            <a:avLst/>
          </a:prstGeom>
          <a:ln w="15875">
            <a:solidFill>
              <a:schemeClr val="tx1"/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9" name="テキスト ボックス 48">
            <a:extLst>
              <a:ext uri="{FF2B5EF4-FFF2-40B4-BE49-F238E27FC236}">
                <a16:creationId xmlns:a16="http://schemas.microsoft.com/office/drawing/2014/main" id="{C0E8EF3A-02D7-D645-2102-FF69AE84B852}"/>
              </a:ext>
            </a:extLst>
          </p:cNvPr>
          <p:cNvSpPr txBox="1"/>
          <p:nvPr/>
        </p:nvSpPr>
        <p:spPr>
          <a:xfrm>
            <a:off x="3404467" y="6227164"/>
            <a:ext cx="2782360" cy="25391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105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PCV2 virus-like particle (PDB ID 5ZJU)</a:t>
            </a: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5D951CD6-AA6C-EC2A-F33D-E75EB23D95CD}"/>
              </a:ext>
            </a:extLst>
          </p:cNvPr>
          <p:cNvSpPr txBox="1"/>
          <p:nvPr/>
        </p:nvSpPr>
        <p:spPr>
          <a:xfrm>
            <a:off x="2361290" y="8210489"/>
            <a:ext cx="4331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5-fold</a:t>
            </a:r>
            <a:endParaRPr kumimoji="1" lang="ja-JP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2" name="テキスト ボックス 51">
            <a:extLst>
              <a:ext uri="{FF2B5EF4-FFF2-40B4-BE49-F238E27FC236}">
                <a16:creationId xmlns:a16="http://schemas.microsoft.com/office/drawing/2014/main" id="{CE915AAD-F8ED-ABAD-2FBF-C02E48A5A2F3}"/>
              </a:ext>
            </a:extLst>
          </p:cNvPr>
          <p:cNvSpPr txBox="1"/>
          <p:nvPr/>
        </p:nvSpPr>
        <p:spPr>
          <a:xfrm>
            <a:off x="1263056" y="8218227"/>
            <a:ext cx="4331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2-fold</a:t>
            </a:r>
            <a:endParaRPr kumimoji="1" lang="ja-JP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8B1A0EEF-EB89-A659-0D00-F8D5BC9BDE0F}"/>
              </a:ext>
            </a:extLst>
          </p:cNvPr>
          <p:cNvSpPr txBox="1"/>
          <p:nvPr/>
        </p:nvSpPr>
        <p:spPr>
          <a:xfrm>
            <a:off x="1292876" y="7722711"/>
            <a:ext cx="4331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3-fold</a:t>
            </a:r>
            <a:endParaRPr kumimoji="1" lang="ja-JP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5" name="テキスト ボックス 54">
            <a:extLst>
              <a:ext uri="{FF2B5EF4-FFF2-40B4-BE49-F238E27FC236}">
                <a16:creationId xmlns:a16="http://schemas.microsoft.com/office/drawing/2014/main" id="{D227C830-B510-ACB2-013A-EB1EAA52EEF9}"/>
              </a:ext>
            </a:extLst>
          </p:cNvPr>
          <p:cNvSpPr txBox="1"/>
          <p:nvPr/>
        </p:nvSpPr>
        <p:spPr>
          <a:xfrm>
            <a:off x="4063580" y="8236523"/>
            <a:ext cx="4331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5-fold</a:t>
            </a:r>
            <a:endParaRPr kumimoji="1" lang="ja-JP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テキスト ボックス 55">
            <a:extLst>
              <a:ext uri="{FF2B5EF4-FFF2-40B4-BE49-F238E27FC236}">
                <a16:creationId xmlns:a16="http://schemas.microsoft.com/office/drawing/2014/main" id="{82188669-CABE-6E98-5ED5-3AD79D454568}"/>
              </a:ext>
            </a:extLst>
          </p:cNvPr>
          <p:cNvSpPr txBox="1"/>
          <p:nvPr/>
        </p:nvSpPr>
        <p:spPr>
          <a:xfrm>
            <a:off x="4958189" y="8318211"/>
            <a:ext cx="4331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2-fold</a:t>
            </a:r>
            <a:endParaRPr kumimoji="1" lang="ja-JP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7" name="テキスト ボックス 56">
            <a:extLst>
              <a:ext uri="{FF2B5EF4-FFF2-40B4-BE49-F238E27FC236}">
                <a16:creationId xmlns:a16="http://schemas.microsoft.com/office/drawing/2014/main" id="{EAF59D59-667A-4D4F-D34C-D3851D2FCF60}"/>
              </a:ext>
            </a:extLst>
          </p:cNvPr>
          <p:cNvSpPr txBox="1"/>
          <p:nvPr/>
        </p:nvSpPr>
        <p:spPr>
          <a:xfrm>
            <a:off x="5028243" y="7698692"/>
            <a:ext cx="433132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3-fold</a:t>
            </a:r>
            <a:endParaRPr kumimoji="1" lang="ja-JP" altLang="en-US" sz="8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id="{3BE8DB46-E55B-E987-DA2D-11F8038D9EF8}"/>
              </a:ext>
            </a:extLst>
          </p:cNvPr>
          <p:cNvSpPr/>
          <p:nvPr/>
        </p:nvSpPr>
        <p:spPr>
          <a:xfrm>
            <a:off x="301752" y="6159939"/>
            <a:ext cx="6190488" cy="2545149"/>
          </a:xfrm>
          <a:prstGeom prst="rect">
            <a:avLst/>
          </a:prstGeom>
          <a:noFill/>
          <a:ln w="47625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4" name="図 3">
            <a:extLst>
              <a:ext uri="{FF2B5EF4-FFF2-40B4-BE49-F238E27FC236}">
                <a16:creationId xmlns:a16="http://schemas.microsoft.com/office/drawing/2014/main" id="{8ECAB94C-8D63-070B-F751-720C8072CB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7999" y="13191"/>
            <a:ext cx="5608169" cy="619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6686019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205</TotalTime>
  <Words>33</Words>
  <Application>Microsoft Macintosh PowerPoint</Application>
  <PresentationFormat>レター サイズ 8.5x11 インチ</PresentationFormat>
  <Paragraphs>15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5" baseType="lpstr">
      <vt:lpstr>Arial</vt:lpstr>
      <vt:lpstr>Calibri</vt:lpstr>
      <vt:lpstr>Times New Roman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72</cp:revision>
  <cp:lastPrinted>2024-10-18T05:14:08Z</cp:lastPrinted>
  <dcterms:created xsi:type="dcterms:W3CDTF">2016-05-17T03:53:45Z</dcterms:created>
  <dcterms:modified xsi:type="dcterms:W3CDTF">2024-10-18T23:57:01Z</dcterms:modified>
</cp:coreProperties>
</file>

<file path=docProps/thumbnail.jpeg>
</file>